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67" r:id="rId4"/>
    <p:sldId id="260" r:id="rId5"/>
    <p:sldId id="285" r:id="rId6"/>
    <p:sldId id="268" r:id="rId7"/>
    <p:sldId id="269" r:id="rId8"/>
    <p:sldId id="262" r:id="rId9"/>
    <p:sldId id="264" r:id="rId10"/>
    <p:sldId id="261" r:id="rId11"/>
    <p:sldId id="271" r:id="rId12"/>
    <p:sldId id="281" r:id="rId13"/>
    <p:sldId id="286" r:id="rId14"/>
    <p:sldId id="272" r:id="rId15"/>
    <p:sldId id="263" r:id="rId16"/>
    <p:sldId id="282" r:id="rId17"/>
    <p:sldId id="270" r:id="rId18"/>
    <p:sldId id="284" r:id="rId19"/>
    <p:sldId id="26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9" autoAdjust="0"/>
    <p:restoredTop sz="90929"/>
  </p:normalViewPr>
  <p:slideViewPr>
    <p:cSldViewPr>
      <p:cViewPr varScale="1">
        <p:scale>
          <a:sx n="105" d="100"/>
          <a:sy n="105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/>
          </a:p>
        </p:txBody>
      </p:sp>
      <p:pic>
        <p:nvPicPr>
          <p:cNvPr id="5" name="Picture 3" descr="D:\FRONTPAGE THEMES\NATURE\ANABNR2.PNG"/>
          <p:cNvPicPr>
            <a:picLocks noChangeAspect="1" noChangeArrowheads="1"/>
          </p:cNvPicPr>
          <p:nvPr/>
        </p:nvPicPr>
        <p:blipFill>
          <a:blip r:embed="rId2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7BF6813E-D51A-40F6-98DA-5CD641626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19C81-8768-4B77-A40B-65D5D9E52DDD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16722-6937-4782-B3FF-C328AAED179F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490C4-E6E2-4BE3-A109-D61864C69A18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86D5E-F199-4C4F-8EF1-C9F31AF763BB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E57E6-E9ED-4289-BE15-738EE228235F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A98D4-63D1-4201-9C08-DE8236013218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40AFD-26B0-49A8-8EB3-D8FFF0869C2A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764A8-D272-48F6-8E5D-6B4FBB4451DF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0F609-766D-4ADE-93BD-B4CD898A9896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5D09A-044E-4F57-A34F-CA9988D59D53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/>
          </a:p>
        </p:txBody>
      </p:sp>
      <p:sp>
        <p:nvSpPr>
          <p:cNvPr id="4100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/>
          </a:p>
        </p:txBody>
      </p:sp>
      <p:sp>
        <p:nvSpPr>
          <p:cNvPr id="4101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b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033" name="Picture 9" descr="C:\Wendy\anabnr2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2400" b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222D10-50E2-4F0D-A858-B68C87CB2EB9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3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3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7772400" cy="2286000"/>
          </a:xfrm>
        </p:spPr>
        <p:txBody>
          <a:bodyPr/>
          <a:lstStyle/>
          <a:p>
            <a:pPr algn="ctr"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Шляпочные грибы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биологии </a:t>
            </a:r>
            <a:br>
              <a:rPr lang="ru-RU" dirty="0" smtClean="0"/>
            </a:br>
            <a:r>
              <a:rPr lang="ru-RU" dirty="0" smtClean="0"/>
              <a:t>в 5 классе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953000"/>
            <a:ext cx="5867400" cy="1905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МОУ «СОШ №2» г. Шадринск</a:t>
            </a:r>
          </a:p>
          <a:p>
            <a:pPr eaLnBrk="1" hangingPunct="1"/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Учитель биологии: Сергеев Федор Егорович.</a:t>
            </a:r>
          </a:p>
        </p:txBody>
      </p:sp>
      <p:pic>
        <p:nvPicPr>
          <p:cNvPr id="6" name="Picture 8" descr="ut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256"/>
            <a:ext cx="2786082" cy="237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Памятка сборщику грибов: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772400" cy="4692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1. Не обламывайте плодовые тела грибов и не срезайте их ножом, так как остающиеся пеньки загнивают, грибница разрушается.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2. Лучше всего гриб осторожно выкрутить из грибницы.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3. Не собирайте старые и червивые – в них может быть яд.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4. Не срывайте грибы зря: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  ими питаются    многие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  животные.</a:t>
            </a:r>
          </a:p>
        </p:txBody>
      </p:sp>
      <p:pic>
        <p:nvPicPr>
          <p:cNvPr id="4" name="Picture 7" descr="подосинов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65038"/>
            <a:ext cx="2767010" cy="215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Меры предупреждения отравления ядовитыми грибами.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000240"/>
            <a:ext cx="7772400" cy="485776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Быть внимательными при сборе грибов;</a:t>
            </a:r>
            <a:endParaRPr lang="ru-RU" sz="2800" dirty="0" smtClean="0"/>
          </a:p>
          <a:p>
            <a:r>
              <a:rPr lang="ru-RU" sz="2800" dirty="0" smtClean="0"/>
              <a:t>Е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сли сомневаетесь в съедобности гриба, то лучше его не брать;</a:t>
            </a:r>
            <a:endParaRPr lang="ru-RU" sz="2800" dirty="0" smtClean="0"/>
          </a:p>
          <a:p>
            <a:r>
              <a:rPr lang="ru-RU" sz="2800" dirty="0" smtClean="0"/>
              <a:t>С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тарые плодовые тела съедобных грибов тоже могут быть ядовитыми;</a:t>
            </a:r>
            <a:endParaRPr lang="ru-RU" sz="2800" dirty="0" smtClean="0"/>
          </a:p>
          <a:p>
            <a:r>
              <a:rPr lang="ru-RU" sz="2800" dirty="0" smtClean="0"/>
              <a:t>Н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ельзя собирать грибы вблизи автомобильных дорог, </a:t>
            </a:r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промышленных предприятий,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т.к. плодовые тела накапливают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их выбросы</a:t>
            </a:r>
          </a:p>
        </p:txBody>
      </p:sp>
      <p:pic>
        <p:nvPicPr>
          <p:cNvPr id="4" name="Picture 5" descr="гриб на подзаголов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86256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44779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Домашнее задание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Параграф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читать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пересказ «Памятки сборщика грибов», упражнение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рабочей тетради 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Повторить параграф </a:t>
            </a:r>
            <a:r>
              <a:rPr lang="ru-RU" sz="2800" dirty="0" smtClean="0"/>
              <a:t>13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4" descr="навозник сер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143380"/>
            <a:ext cx="33004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б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143380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Бой в честь ряда</a:t>
            </a:r>
            <a:endParaRPr lang="ru-RU" sz="6600" dirty="0"/>
          </a:p>
        </p:txBody>
      </p:sp>
      <p:pic>
        <p:nvPicPr>
          <p:cNvPr id="3" name="Picture 4" descr="krz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143116"/>
            <a:ext cx="28575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857364"/>
            <a:ext cx="1143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BUTTRF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428860" y="2071678"/>
            <a:ext cx="181768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BUTTRF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71876"/>
            <a:ext cx="1855788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MHAP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386138"/>
            <a:ext cx="370840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38200"/>
            <a:ext cx="8072494" cy="804850"/>
          </a:xfrm>
        </p:spPr>
        <p:txBody>
          <a:bodyPr/>
          <a:lstStyle/>
          <a:p>
            <a:pPr algn="ctr"/>
            <a:r>
              <a:rPr lang="ru-RU" sz="4000" b="1" dirty="0" smtClean="0"/>
              <a:t>Письмо</a:t>
            </a:r>
            <a:r>
              <a:rPr lang="ru-RU" dirty="0" smtClean="0"/>
              <a:t>  от </a:t>
            </a:r>
            <a:r>
              <a:rPr lang="ru-RU" dirty="0" err="1" smtClean="0"/>
              <a:t>Старичка-Лесовичка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http://festival.1september.ru/articles/314189/img2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443348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гриб на подзаголовок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1643050"/>
            <a:ext cx="1571636" cy="1375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белый гри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86124"/>
            <a:ext cx="1500198" cy="1381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навозник бел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000636"/>
            <a:ext cx="151289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Documents and Settings\Ученик 10\Мои документы\Арефьева\ядовиты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571612"/>
            <a:ext cx="2928645" cy="322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подосинови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5012516"/>
            <a:ext cx="1469085" cy="1274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Наполните корзинку съедобными грибами.</a:t>
            </a:r>
          </a:p>
        </p:txBody>
      </p:sp>
      <p:sp>
        <p:nvSpPr>
          <p:cNvPr id="12291" name="Oval 6"/>
          <p:cNvSpPr>
            <a:spLocks noChangeArrowheads="1"/>
          </p:cNvSpPr>
          <p:nvPr/>
        </p:nvSpPr>
        <p:spPr bwMode="auto">
          <a:xfrm>
            <a:off x="1219200" y="2667000"/>
            <a:ext cx="2819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Бледная поганка</a:t>
            </a:r>
          </a:p>
        </p:txBody>
      </p:sp>
      <p:sp>
        <p:nvSpPr>
          <p:cNvPr id="12292" name="Oval 7"/>
          <p:cNvSpPr>
            <a:spLocks noChangeArrowheads="1"/>
          </p:cNvSpPr>
          <p:nvPr/>
        </p:nvSpPr>
        <p:spPr bwMode="auto">
          <a:xfrm>
            <a:off x="4572000" y="2743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Опята</a:t>
            </a:r>
          </a:p>
        </p:txBody>
      </p:sp>
      <p:sp>
        <p:nvSpPr>
          <p:cNvPr id="12293" name="Oval 8"/>
          <p:cNvSpPr>
            <a:spLocks noChangeArrowheads="1"/>
          </p:cNvSpPr>
          <p:nvPr/>
        </p:nvSpPr>
        <p:spPr bwMode="auto">
          <a:xfrm>
            <a:off x="1371600" y="3429000"/>
            <a:ext cx="1981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Белый гриб</a:t>
            </a:r>
          </a:p>
        </p:txBody>
      </p:sp>
      <p:sp>
        <p:nvSpPr>
          <p:cNvPr id="12294" name="Oval 9"/>
          <p:cNvSpPr>
            <a:spLocks noChangeArrowheads="1"/>
          </p:cNvSpPr>
          <p:nvPr/>
        </p:nvSpPr>
        <p:spPr bwMode="auto">
          <a:xfrm>
            <a:off x="7315200" y="2743200"/>
            <a:ext cx="1371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Рыжик</a:t>
            </a:r>
          </a:p>
        </p:txBody>
      </p:sp>
      <p:sp>
        <p:nvSpPr>
          <p:cNvPr id="12295" name="Oval 10"/>
          <p:cNvSpPr>
            <a:spLocks noChangeArrowheads="1"/>
          </p:cNvSpPr>
          <p:nvPr/>
        </p:nvSpPr>
        <p:spPr bwMode="auto">
          <a:xfrm>
            <a:off x="1524000" y="4572000"/>
            <a:ext cx="16764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/>
              <a:t>Груздь</a:t>
            </a:r>
          </a:p>
        </p:txBody>
      </p:sp>
      <p:sp>
        <p:nvSpPr>
          <p:cNvPr id="12296" name="Oval 11"/>
          <p:cNvSpPr>
            <a:spLocks noChangeArrowheads="1"/>
          </p:cNvSpPr>
          <p:nvPr/>
        </p:nvSpPr>
        <p:spPr bwMode="auto">
          <a:xfrm>
            <a:off x="3429000" y="4114800"/>
            <a:ext cx="19812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/>
              <a:t>Ложные</a:t>
            </a:r>
          </a:p>
          <a:p>
            <a:pPr algn="ctr"/>
            <a:r>
              <a:rPr lang="ru-RU" sz="2400" i="1"/>
              <a:t>опята</a:t>
            </a:r>
          </a:p>
        </p:txBody>
      </p:sp>
      <p:sp>
        <p:nvSpPr>
          <p:cNvPr id="12297" name="Oval 12"/>
          <p:cNvSpPr>
            <a:spLocks noChangeArrowheads="1"/>
          </p:cNvSpPr>
          <p:nvPr/>
        </p:nvSpPr>
        <p:spPr bwMode="auto">
          <a:xfrm>
            <a:off x="6705600" y="4038600"/>
            <a:ext cx="1981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Мухомор</a:t>
            </a:r>
          </a:p>
        </p:txBody>
      </p:sp>
      <p:sp>
        <p:nvSpPr>
          <p:cNvPr id="12298" name="Oval 13"/>
          <p:cNvSpPr>
            <a:spLocks noChangeArrowheads="1"/>
          </p:cNvSpPr>
          <p:nvPr/>
        </p:nvSpPr>
        <p:spPr bwMode="auto">
          <a:xfrm>
            <a:off x="5715000" y="5181600"/>
            <a:ext cx="19050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Лисички</a:t>
            </a:r>
          </a:p>
        </p:txBody>
      </p:sp>
      <p:sp>
        <p:nvSpPr>
          <p:cNvPr id="12299" name="Oval 14"/>
          <p:cNvSpPr>
            <a:spLocks noChangeArrowheads="1"/>
          </p:cNvSpPr>
          <p:nvPr/>
        </p:nvSpPr>
        <p:spPr bwMode="auto">
          <a:xfrm>
            <a:off x="2971800" y="57150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Подосиновик</a:t>
            </a:r>
          </a:p>
        </p:txBody>
      </p:sp>
      <p:sp>
        <p:nvSpPr>
          <p:cNvPr id="12300" name="Oval 15"/>
          <p:cNvSpPr>
            <a:spLocks noChangeArrowheads="1"/>
          </p:cNvSpPr>
          <p:nvPr/>
        </p:nvSpPr>
        <p:spPr bwMode="auto">
          <a:xfrm>
            <a:off x="4800600" y="3505200"/>
            <a:ext cx="23622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Подберёзовик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/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772400" cy="766778"/>
          </a:xfrm>
        </p:spPr>
        <p:txBody>
          <a:bodyPr/>
          <a:lstStyle/>
          <a:p>
            <a:pPr algn="ctr"/>
            <a:r>
              <a:rPr lang="ru-RU" b="1" dirty="0" smtClean="0"/>
              <a:t>Третий лишний</a:t>
            </a:r>
            <a:endParaRPr lang="ru-RU" dirty="0"/>
          </a:p>
        </p:txBody>
      </p:sp>
      <p:pic>
        <p:nvPicPr>
          <p:cNvPr id="4" name="Содержимое 3" descr="http://festival.1september.ru/articles/314189/img3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650085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772400" cy="623902"/>
          </a:xfrm>
        </p:spPr>
        <p:txBody>
          <a:bodyPr/>
          <a:lstStyle/>
          <a:p>
            <a:pPr algn="ctr"/>
            <a:r>
              <a:rPr lang="ru-RU" b="1" dirty="0" err="1" smtClean="0"/>
              <a:t>Заморочки</a:t>
            </a:r>
            <a:r>
              <a:rPr lang="ru-RU" b="1" dirty="0" smtClean="0"/>
              <a:t> из бочки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339166" cy="52864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а) Замечено, что в засушливое лето грибы растут ближе к стволу дерева, а в дождливое – на некотором расстоянии от него. Дайте объяснение этому явлению.</a:t>
            </a:r>
          </a:p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Б) Шляпочные грибы, используемые человеком в пищу, часто бывают червивыми. Поражаются ли этими вредителями ядовитые грибы? </a:t>
            </a:r>
          </a:p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в)Император Клавдий, французский король Карл VI , папа римский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Климент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VII. Что объединяет эти имена? </a:t>
            </a:r>
          </a:p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г) В сосновом бору встречается обычно много маслят, а в березовом –подберезовиков. Почему?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661974"/>
          </a:xfrm>
        </p:spPr>
        <p:txBody>
          <a:bodyPr/>
          <a:lstStyle/>
          <a:p>
            <a:pPr algn="ctr"/>
            <a:r>
              <a:rPr lang="ru-RU" sz="3600" b="1" dirty="0" smtClean="0"/>
              <a:t>Грибные ребусы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267728" cy="5143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1)                                          2)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3)                                          4)</a:t>
            </a:r>
            <a:endParaRPr lang="ru-RU" dirty="0"/>
          </a:p>
        </p:txBody>
      </p:sp>
      <p:pic>
        <p:nvPicPr>
          <p:cNvPr id="8" name="Рисунок 7" descr="http://gymn10.minsk.edu.by/sm.aspx?uid=13592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278608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gymn10.minsk.edu.by/sm.aspx?uid=13592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714488"/>
            <a:ext cx="28575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ymn10.minsk.edu.by/sm.aspx?uid=13592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286256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gymn10.minsk.edu.by/sm.aspx?uid=13593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214818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305800" cy="5562600"/>
          </a:xfrm>
        </p:spPr>
        <p:txBody>
          <a:bodyPr/>
          <a:lstStyle/>
          <a:p>
            <a:pPr algn="ctr" eaLnBrk="1" hangingPunct="1"/>
            <a:r>
              <a:rPr lang="ru-RU" sz="5400" smtClean="0"/>
              <a:t/>
            </a:r>
            <a:br>
              <a:rPr lang="ru-RU" sz="5400" smtClean="0"/>
            </a:br>
            <a:endParaRPr lang="ru-RU" sz="5400" smtClean="0"/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981200" y="1143000"/>
            <a:ext cx="6296025" cy="472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1991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Благодарю за внимание!</a:t>
            </a:r>
            <a:endParaRPr lang="ru-RU" sz="3600" kern="10">
              <a:ln w="9525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0000"/>
              </a:solidFill>
              <a:latin typeface="Impact"/>
            </a:endParaRPr>
          </a:p>
          <a:p>
            <a:pPr algn="ctr"/>
            <a:endParaRPr lang="ru-RU" sz="3600" kern="10">
              <a:ln w="9525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0000"/>
              </a:solidFill>
              <a:latin typeface="Impact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До новых встреч!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857232"/>
            <a:ext cx="7772400" cy="5500726"/>
          </a:xfrm>
        </p:spPr>
        <p:txBody>
          <a:bodyPr/>
          <a:lstStyle/>
          <a:p>
            <a:pPr lvl="0"/>
            <a:r>
              <a:rPr lang="ru-RU" sz="3200" b="1" dirty="0" smtClean="0"/>
              <a:t>Вопросы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1.Какие царства живых организмов вы знаете? Перечислить признаки живого.</a:t>
            </a:r>
            <a:b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2.Почему грибы выделены в особое царство? </a:t>
            </a:r>
            <a:b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3.Клетки грибов не содержат хлорофилл. Как должны питаться</a:t>
            </a:r>
            <a:b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грибы? </a:t>
            </a:r>
            <a:b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4.Какое значение имеют</a:t>
            </a:r>
            <a:b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грибы?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 smtClean="0"/>
          </a:p>
        </p:txBody>
      </p:sp>
      <p:pic>
        <p:nvPicPr>
          <p:cNvPr id="3" name="Picture 8" descr="сыроежки д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143380"/>
            <a:ext cx="3276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Строение шляпочного гриба.</a:t>
            </a:r>
          </a:p>
          <a:p>
            <a:r>
              <a:rPr lang="ru-RU" dirty="0" smtClean="0"/>
              <a:t>Питание грибов. Симбиоз.</a:t>
            </a:r>
          </a:p>
          <a:p>
            <a:r>
              <a:rPr lang="ru-RU" dirty="0" smtClean="0"/>
              <a:t>Съедобные и ядовитые грибы.</a:t>
            </a:r>
          </a:p>
          <a:p>
            <a:r>
              <a:rPr lang="ru-RU" dirty="0" smtClean="0"/>
              <a:t>Правила сбора грибов.</a:t>
            </a:r>
          </a:p>
          <a:p>
            <a:r>
              <a:rPr lang="ru-RU" dirty="0" smtClean="0"/>
              <a:t>Меры предупреждения</a:t>
            </a:r>
          </a:p>
          <a:p>
            <a:pPr>
              <a:buNone/>
            </a:pPr>
            <a:r>
              <a:rPr lang="ru-RU" dirty="0" smtClean="0"/>
              <a:t>     ядовитыми грибами.</a:t>
            </a:r>
          </a:p>
          <a:p>
            <a:r>
              <a:rPr lang="ru-RU" dirty="0" smtClean="0"/>
              <a:t>Бой в честь ряда</a:t>
            </a:r>
            <a:endParaRPr lang="ru-RU" dirty="0"/>
          </a:p>
        </p:txBody>
      </p:sp>
      <p:pic>
        <p:nvPicPr>
          <p:cNvPr id="4" name="Picture 5" descr="белый гри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143380"/>
            <a:ext cx="246697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Строение шляпочных грибов.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8196" name="Picture 4" descr="C:\Documents and Settings\Ученик 10\Мои документы\Арефьева\строение гри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85852" y="6143644"/>
            <a:ext cx="7434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0" dirty="0" smtClean="0">
                <a:solidFill>
                  <a:srgbClr val="002060"/>
                </a:solidFill>
              </a:rPr>
              <a:t>Клетки грибницы двуядерные и не содержат пластид</a:t>
            </a:r>
            <a:endParaRPr lang="ru-RU" sz="24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876420"/>
          </a:xfrm>
        </p:spPr>
        <p:txBody>
          <a:bodyPr/>
          <a:lstStyle/>
          <a:p>
            <a:pPr algn="ctr"/>
            <a:r>
              <a:rPr lang="ru-RU" sz="6000" dirty="0" smtClean="0"/>
              <a:t>Физкультминутка</a:t>
            </a:r>
            <a:endParaRPr lang="ru-RU" sz="6000" dirty="0"/>
          </a:p>
        </p:txBody>
      </p:sp>
      <p:pic>
        <p:nvPicPr>
          <p:cNvPr id="3" name="Picture 5" descr="SP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13125"/>
            <a:ext cx="349411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P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254625" y="3379788"/>
            <a:ext cx="38893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233478"/>
          </a:xfrm>
        </p:spPr>
        <p:txBody>
          <a:bodyPr/>
          <a:lstStyle/>
          <a:p>
            <a:r>
              <a:rPr lang="ru-RU" sz="2800" dirty="0" smtClean="0">
                <a:solidFill>
                  <a:srgbClr val="FF6600"/>
                </a:solidFill>
              </a:rPr>
              <a:t>Грибы-симбионты</a:t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 smtClean="0">
                <a:solidFill>
                  <a:srgbClr val="006600"/>
                </a:solidFill>
              </a:rPr>
              <a:t>участвуют в образовании микоризы. Это симбиоз корней высших растений с грибами (грибницей)</a:t>
            </a:r>
            <a:endParaRPr lang="ru-RU" sz="2800" dirty="0"/>
          </a:p>
        </p:txBody>
      </p:sp>
      <p:pic>
        <p:nvPicPr>
          <p:cNvPr id="5" name="Picture 5" descr="микориз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60626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5857892"/>
            <a:ext cx="2147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Корни дерева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5786454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Корни дерева, вступившие в симбиоз с нитями грибницы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733544"/>
          </a:xfrm>
        </p:spPr>
        <p:txBody>
          <a:bodyPr/>
          <a:lstStyle/>
          <a:p>
            <a:r>
              <a:rPr lang="ru-RU" sz="2800" dirty="0" smtClean="0">
                <a:solidFill>
                  <a:srgbClr val="006600"/>
                </a:solidFill>
              </a:rPr>
              <a:t>Грибница использует органические вещества из корней дерева, а дерево получает воду и растворенные в ней минеральные вещества из грибницы.</a:t>
            </a:r>
            <a:endParaRPr lang="ru-RU" sz="2800" dirty="0"/>
          </a:p>
        </p:txBody>
      </p:sp>
      <p:pic>
        <p:nvPicPr>
          <p:cNvPr id="4" name="Picture 4" descr="лесоводство для заставк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5500" y="2965450"/>
            <a:ext cx="3175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876288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Съедобные грибы</a:t>
            </a:r>
          </a:p>
        </p:txBody>
      </p:sp>
      <p:pic>
        <p:nvPicPr>
          <p:cNvPr id="9219" name="Picture 4" descr="C:\Documents and Settings\Ученик 10\Мои документы\Арефьева\съедоб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81200"/>
            <a:ext cx="4205288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943600" y="5943600"/>
            <a:ext cx="2819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Шампиньоны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428992" y="6143644"/>
            <a:ext cx="2667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Подосиновики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676400" y="4876800"/>
            <a:ext cx="152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Опята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6215074" y="3071810"/>
            <a:ext cx="175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Рыжик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838200" y="3962400"/>
            <a:ext cx="2590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Подберёзовик</a:t>
            </a: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1219200" y="24384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Сыроежки</a:t>
            </a:r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3962400" y="1905000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Белый гриб</a:t>
            </a:r>
          </a:p>
        </p:txBody>
      </p:sp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6629400" y="2057400"/>
            <a:ext cx="198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 dirty="0"/>
              <a:t>Маслёнок</a:t>
            </a:r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4724400" y="3048000"/>
            <a:ext cx="990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i="1" dirty="0"/>
              <a:t>Лисички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947726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Ядовитые грибы</a:t>
            </a:r>
          </a:p>
        </p:txBody>
      </p:sp>
      <p:pic>
        <p:nvPicPr>
          <p:cNvPr id="10243" name="Picture 4" descr="C:\Documents and Settings\Ученик 10\Мои документы\Арефьева\ядовит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71678"/>
            <a:ext cx="4572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400800" y="5562600"/>
            <a:ext cx="2438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/>
              <a:t>Мухомор </a:t>
            </a:r>
          </a:p>
          <a:p>
            <a:pPr algn="ctr"/>
            <a:r>
              <a:rPr lang="ru-RU" sz="2400" dirty="0"/>
              <a:t>порфировый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6629400" y="3048000"/>
            <a:ext cx="1752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Желчный </a:t>
            </a:r>
          </a:p>
          <a:p>
            <a:pPr algn="ctr"/>
            <a:r>
              <a:rPr lang="ru-RU" sz="2400"/>
              <a:t>гриб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066800" y="5867400"/>
            <a:ext cx="2286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/>
              <a:t>Ложные опята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1066800" y="2209800"/>
            <a:ext cx="2819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/>
              <a:t>Бледная поганка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3962400" y="19050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/>
              <a:t>Мухомор</a:t>
            </a:r>
          </a:p>
          <a:p>
            <a:pPr algn="ctr"/>
            <a:r>
              <a:rPr lang="ru-RU" sz="2400" dirty="0"/>
              <a:t>красный</a:t>
            </a: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4648200" y="4038600"/>
            <a:ext cx="1143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Мухомор</a:t>
            </a:r>
          </a:p>
          <a:p>
            <a:pPr algn="ctr"/>
            <a:r>
              <a:rPr lang="ru-RU" sz="2000" dirty="0"/>
              <a:t> вонючий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</p:bldLst>
  </p:timing>
</p:sld>
</file>

<file path=ppt/theme/theme1.xml><?xml version="1.0" encoding="utf-8"?>
<a:theme xmlns:a="http://schemas.openxmlformats.org/drawingml/2006/main" name="1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182</TotalTime>
  <Words>395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</vt:lpstr>
      <vt:lpstr>     Шляпочные грибы  Урок биологии  в 5 классе</vt:lpstr>
      <vt:lpstr>Вопросы 1.Какие царства живых организмов вы знаете? Перечислить признаки живого. 2.Почему грибы выделены в особое царство?  3.Клетки грибов не содержат хлорофилл. Как должны питаться  грибы?  4.Какое значение имеют  грибы? </vt:lpstr>
      <vt:lpstr>План урока:</vt:lpstr>
      <vt:lpstr>Строение шляпочных грибов.</vt:lpstr>
      <vt:lpstr>Физкультминутка</vt:lpstr>
      <vt:lpstr>Грибы-симбионты участвуют в образовании микоризы. Это симбиоз корней высших растений с грибами (грибницей)</vt:lpstr>
      <vt:lpstr>Грибница использует органические вещества из корней дерева, а дерево получает воду и растворенные в ней минеральные вещества из грибницы.</vt:lpstr>
      <vt:lpstr>Съедобные грибы</vt:lpstr>
      <vt:lpstr>Ядовитые грибы</vt:lpstr>
      <vt:lpstr>Памятка сборщику грибов:</vt:lpstr>
      <vt:lpstr>Меры предупреждения отравления ядовитыми грибами.</vt:lpstr>
      <vt:lpstr> Домашнее задание </vt:lpstr>
      <vt:lpstr>Бой в честь ряда</vt:lpstr>
      <vt:lpstr>Письмо  от Старичка-Лесовичка.</vt:lpstr>
      <vt:lpstr>Наполните корзинку съедобными грибами.</vt:lpstr>
      <vt:lpstr>Третий лишний</vt:lpstr>
      <vt:lpstr>Заморочки из бочки</vt:lpstr>
      <vt:lpstr>Грибные ребусы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Шляпочные грибы  Урок природоведения  в 5 классе</dc:title>
  <dc:creator>Fedya</dc:creator>
  <cp:lastModifiedBy>sergeev</cp:lastModifiedBy>
  <cp:revision>24</cp:revision>
  <dcterms:created xsi:type="dcterms:W3CDTF">2009-04-26T04:40:09Z</dcterms:created>
  <dcterms:modified xsi:type="dcterms:W3CDTF">2020-11-23T07:47:17Z</dcterms:modified>
</cp:coreProperties>
</file>