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80" r:id="rId3"/>
    <p:sldId id="257" r:id="rId4"/>
    <p:sldId id="281" r:id="rId5"/>
    <p:sldId id="260" r:id="rId6"/>
    <p:sldId id="263" r:id="rId7"/>
    <p:sldId id="261" r:id="rId8"/>
    <p:sldId id="282" r:id="rId9"/>
    <p:sldId id="283" r:id="rId10"/>
    <p:sldId id="262" r:id="rId11"/>
    <p:sldId id="264" r:id="rId12"/>
    <p:sldId id="265" r:id="rId13"/>
    <p:sldId id="270" r:id="rId14"/>
    <p:sldId id="276" r:id="rId15"/>
    <p:sldId id="284" r:id="rId16"/>
    <p:sldId id="275" r:id="rId17"/>
    <p:sldId id="285" r:id="rId18"/>
    <p:sldId id="277" r:id="rId19"/>
    <p:sldId id="274" r:id="rId20"/>
    <p:sldId id="287" r:id="rId21"/>
    <p:sldId id="288" r:id="rId22"/>
    <p:sldId id="289" r:id="rId23"/>
    <p:sldId id="290" r:id="rId24"/>
    <p:sldId id="293" r:id="rId25"/>
    <p:sldId id="294" r:id="rId26"/>
    <p:sldId id="292" r:id="rId27"/>
    <p:sldId id="278" r:id="rId28"/>
    <p:sldId id="297" r:id="rId29"/>
    <p:sldId id="296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60" d="100"/>
          <a:sy n="60" d="100"/>
        </p:scale>
        <p:origin x="-7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41912785771968E-2"/>
          <c:y val="0.1028214359207256"/>
          <c:w val="0.91098031496062959"/>
          <c:h val="0.65433339857130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(г. Шадринск)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18.100000000000001</c:v>
                </c:pt>
                <c:pt idx="2">
                  <c:v>32.9</c:v>
                </c:pt>
                <c:pt idx="3">
                  <c:v>46.9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 (Курганская обл.)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24.8</c:v>
                </c:pt>
                <c:pt idx="2">
                  <c:v>31.2</c:v>
                </c:pt>
                <c:pt idx="3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Русский язык (г. Шадринск)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21</c:v>
                </c:pt>
                <c:pt idx="2">
                  <c:v>50.1</c:v>
                </c:pt>
                <c:pt idx="3">
                  <c:v>25.8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Русский язык (Курганская обл.)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</c:spPr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0.0">
                  <c:v>7.2</c:v>
                </c:pt>
                <c:pt idx="1">
                  <c:v>26.9</c:v>
                </c:pt>
                <c:pt idx="2">
                  <c:v>47.1</c:v>
                </c:pt>
                <c:pt idx="3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68352"/>
        <c:axId val="128869888"/>
      </c:barChart>
      <c:catAx>
        <c:axId val="12886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869888"/>
        <c:crosses val="autoZero"/>
        <c:auto val="0"/>
        <c:lblAlgn val="ctr"/>
        <c:lblOffset val="100"/>
        <c:noMultiLvlLbl val="0"/>
      </c:catAx>
      <c:valAx>
        <c:axId val="12886988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868352"/>
        <c:crosses val="autoZero"/>
        <c:crossBetween val="between"/>
      </c:valAx>
      <c:spPr>
        <a:solidFill>
          <a:schemeClr val="bg1">
            <a:alpha val="59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3931983700959989"/>
          <c:w val="1"/>
          <c:h val="0.16068016299040033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41912785771968E-2"/>
          <c:y val="0.1028214359207256"/>
          <c:w val="0.91098031496062959"/>
          <c:h val="0.65433339857130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(г. Шадринск)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12.5</c:v>
                </c:pt>
                <c:pt idx="1">
                  <c:v>47.1</c:v>
                </c:pt>
                <c:pt idx="2">
                  <c:v>30.3</c:v>
                </c:pt>
                <c:pt idx="3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 (Курганская обл.)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20.3</c:v>
                </c:pt>
                <c:pt idx="1">
                  <c:v>40.200000000000003</c:v>
                </c:pt>
                <c:pt idx="2">
                  <c:v>27.9</c:v>
                </c:pt>
                <c:pt idx="3">
                  <c:v>11.6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Русский язык (г. Шадринск)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39.1</c:v>
                </c:pt>
                <c:pt idx="2">
                  <c:v>40.9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Русский язык (Курганская обл.)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</c:spPr>
            <c:txPr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0.0">
                  <c:v>21.7</c:v>
                </c:pt>
                <c:pt idx="1">
                  <c:v>40.4</c:v>
                </c:pt>
                <c:pt idx="2">
                  <c:v>30</c:v>
                </c:pt>
                <c:pt idx="3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56640"/>
        <c:axId val="133458176"/>
      </c:barChart>
      <c:catAx>
        <c:axId val="13345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58176"/>
        <c:crosses val="autoZero"/>
        <c:auto val="0"/>
        <c:lblAlgn val="ctr"/>
        <c:lblOffset val="100"/>
        <c:noMultiLvlLbl val="0"/>
      </c:catAx>
      <c:valAx>
        <c:axId val="13345817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3456640"/>
        <c:crosses val="autoZero"/>
        <c:crossBetween val="between"/>
      </c:valAx>
      <c:spPr>
        <a:solidFill>
          <a:schemeClr val="bg1">
            <a:alpha val="59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3931983700959989"/>
          <c:w val="1"/>
          <c:h val="0.16068016299040033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241863676326"/>
          <c:y val="4.0501470524872858E-2"/>
          <c:w val="0.7586812011477031"/>
          <c:h val="0.639351381240155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 9 классов, чел.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город Шадринск</c:v>
                </c:pt>
                <c:pt idx="1">
                  <c:v>Курганская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658</c:v>
                </c:pt>
                <c:pt idx="1">
                  <c:v>8912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8992000"/>
        <c:axId val="128993152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учащихся, получивших аттестат, %</c:v>
                </c:pt>
              </c:strCache>
            </c:strRef>
          </c:tx>
          <c:spPr>
            <a:ln w="101600">
              <a:solidFill>
                <a:srgbClr val="EDB709"/>
              </a:solidFill>
            </a:ln>
          </c:spPr>
          <c:marker>
            <c:symbol val="diamond"/>
            <c:size val="23"/>
            <c:spPr>
              <a:solidFill>
                <a:srgbClr val="EDB709"/>
              </a:solidFill>
              <a:ln w="38100">
                <a:solidFill>
                  <a:srgbClr val="FFFF00"/>
                </a:solidFill>
              </a:ln>
            </c:spPr>
          </c:marke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город Шадринск</c:v>
                </c:pt>
                <c:pt idx="1">
                  <c:v>Курганская область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87.990000000000009</c:v>
                </c:pt>
                <c:pt idx="1">
                  <c:v>88.169999999999987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96480"/>
        <c:axId val="128994688"/>
      </c:lineChart>
      <c:catAx>
        <c:axId val="128992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993152"/>
        <c:crosses val="autoZero"/>
        <c:auto val="1"/>
        <c:lblAlgn val="ctr"/>
        <c:lblOffset val="100"/>
        <c:noMultiLvlLbl val="0"/>
      </c:catAx>
      <c:valAx>
        <c:axId val="128993152"/>
        <c:scaling>
          <c:orientation val="minMax"/>
          <c:max val="9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8992000"/>
        <c:crosses val="autoZero"/>
        <c:crossBetween val="between"/>
        <c:majorUnit val="1000"/>
      </c:valAx>
      <c:valAx>
        <c:axId val="12899468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28996480"/>
        <c:crosses val="max"/>
        <c:crossBetween val="between"/>
      </c:valAx>
      <c:catAx>
        <c:axId val="128996480"/>
        <c:scaling>
          <c:orientation val="minMax"/>
        </c:scaling>
        <c:delete val="1"/>
        <c:axPos val="b"/>
        <c:majorTickMark val="out"/>
        <c:minorTickMark val="none"/>
        <c:tickLblPos val="none"/>
        <c:crossAx val="128994688"/>
        <c:crosses val="autoZero"/>
        <c:auto val="1"/>
        <c:lblAlgn val="ctr"/>
        <c:lblOffset val="100"/>
        <c:noMultiLvlLbl val="0"/>
      </c:catAx>
      <c:spPr>
        <a:solidFill>
          <a:schemeClr val="bg1">
            <a:alpha val="5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0822616241679923"/>
          <c:w val="1"/>
          <c:h val="0.19177383758320074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241863676326"/>
          <c:y val="4.0501470524872858E-2"/>
          <c:w val="0.7586812011477031"/>
          <c:h val="0.639351381240155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 11 классов, чел.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город Шадринск</c:v>
                </c:pt>
                <c:pt idx="1">
                  <c:v>Курганская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340</c:v>
                </c:pt>
                <c:pt idx="1">
                  <c:v>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3782144"/>
        <c:axId val="153783680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учащихся, получивших аттестат, %</c:v>
                </c:pt>
              </c:strCache>
            </c:strRef>
          </c:tx>
          <c:spPr>
            <a:ln w="101600">
              <a:solidFill>
                <a:srgbClr val="EDB709"/>
              </a:solidFill>
            </a:ln>
          </c:spPr>
          <c:marker>
            <c:symbol val="diamond"/>
            <c:size val="23"/>
            <c:spPr>
              <a:solidFill>
                <a:srgbClr val="EDB709"/>
              </a:solidFill>
              <a:ln w="38100">
                <a:solidFill>
                  <a:srgbClr val="FFFF00"/>
                </a:solidFill>
              </a:ln>
            </c:spPr>
          </c:marke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город Шадринск</c:v>
                </c:pt>
                <c:pt idx="1">
                  <c:v>Курганская область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99.11999999999999</c:v>
                </c:pt>
                <c:pt idx="1">
                  <c:v>98.76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91104"/>
        <c:axId val="153789568"/>
      </c:lineChart>
      <c:catAx>
        <c:axId val="153782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3783680"/>
        <c:crosses val="autoZero"/>
        <c:auto val="1"/>
        <c:lblAlgn val="ctr"/>
        <c:lblOffset val="100"/>
        <c:noMultiLvlLbl val="0"/>
      </c:catAx>
      <c:valAx>
        <c:axId val="153783680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53782144"/>
        <c:crosses val="autoZero"/>
        <c:crossBetween val="between"/>
        <c:majorUnit val="500"/>
      </c:valAx>
      <c:valAx>
        <c:axId val="15378956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53791104"/>
        <c:crosses val="max"/>
        <c:crossBetween val="between"/>
      </c:valAx>
      <c:catAx>
        <c:axId val="153791104"/>
        <c:scaling>
          <c:orientation val="minMax"/>
        </c:scaling>
        <c:delete val="1"/>
        <c:axPos val="b"/>
        <c:majorTickMark val="out"/>
        <c:minorTickMark val="none"/>
        <c:tickLblPos val="none"/>
        <c:crossAx val="153789568"/>
        <c:crosses val="autoZero"/>
        <c:auto val="1"/>
        <c:lblAlgn val="ctr"/>
        <c:lblOffset val="100"/>
        <c:noMultiLvlLbl val="0"/>
      </c:catAx>
      <c:spPr>
        <a:solidFill>
          <a:schemeClr val="bg1">
            <a:alpha val="5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0822616241679923"/>
          <c:w val="1"/>
          <c:h val="0.19177383758320074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0.61872</cdr:x>
      <cdr:y>0.76917</cdr:y>
    </cdr:from>
    <cdr:to>
      <cdr:x>0.66608</cdr:x>
      <cdr:y>0.83887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45220" y="3973321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0.8476</cdr:x>
      <cdr:y>0.76917</cdr:y>
    </cdr:from>
    <cdr:to>
      <cdr:x>0.89495</cdr:x>
      <cdr:y>0.83887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33452" y="3973321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0.61872</cdr:x>
      <cdr:y>0.76917</cdr:y>
    </cdr:from>
    <cdr:to>
      <cdr:x>0.66608</cdr:x>
      <cdr:y>0.83887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45220" y="3973321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0.8476</cdr:x>
      <cdr:y>0.76917</cdr:y>
    </cdr:from>
    <cdr:to>
      <cdr:x>0.89495</cdr:x>
      <cdr:y>0.83887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33452" y="3973321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5412-DE98-42C6-A4C5-C55581E8C11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60FB5-7A17-4599-8559-83D52E33A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0FB5-7A17-4599-8559-83D52E33AF7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4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0FB5-7A17-4599-8559-83D52E33AF7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4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6988-24A8-4D51-8176-AFCDBDF96F64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122F-8F7A-4063-BCCF-AAED1DC02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4.08.2018\Безимени-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9087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05" y="1412776"/>
            <a:ext cx="8801891" cy="122413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4604" y="1568771"/>
            <a:ext cx="7987773" cy="85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очередности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специалистов: логопедов, психологов, дефектологов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73" y="27089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7223" y="27089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437" y="3284984"/>
            <a:ext cx="8299003" cy="172819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нового образовательного учреждения «Детский сад - ясли» на 150 мест.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очередности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от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до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лет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2021 году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3616" y="4506295"/>
            <a:ext cx="8576855" cy="2162652"/>
            <a:chOff x="243616" y="4506295"/>
            <a:chExt cx="8576855" cy="2162652"/>
          </a:xfrm>
        </p:grpSpPr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"/>
            <a:stretch/>
          </p:blipFill>
          <p:spPr bwMode="auto">
            <a:xfrm>
              <a:off x="5608008" y="4506295"/>
              <a:ext cx="3212463" cy="216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ÐÐ°ÑÑÐ¸Ð½ÐºÐ¸ Ð¿Ð¾ Ð·Ð°Ð¿ÑÐ¾ÑÑ Ð´ÐµÑÑÐºÐ¸Ð¹ ÑÐ°Ð´ ÑÑÐ»Ð¸ Ð·Ð´Ð°Ð½Ð¸Ð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852240"/>
              <a:ext cx="2764201" cy="181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11"/>
            <a:stretch/>
          </p:blipFill>
          <p:spPr bwMode="auto">
            <a:xfrm>
              <a:off x="243616" y="5229200"/>
              <a:ext cx="2600192" cy="14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3356992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310" y="1052736"/>
            <a:ext cx="9126435" cy="165618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798" y="2845017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9914" y="3397890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9914" y="3837090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-30210" y="1052736"/>
            <a:ext cx="8424936" cy="1632226"/>
          </a:xfrm>
        </p:spPr>
        <p:txBody>
          <a:bodyPr>
            <a:normAutofit fontScale="47500" lnSpcReduction="20000"/>
          </a:bodyPr>
          <a:lstStyle/>
          <a:p>
            <a:pPr marL="173038" indent="0">
              <a:buNone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организаций,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их них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бюджетная организация</a:t>
            </a:r>
          </a:p>
          <a:p>
            <a:pPr marL="173038" indent="0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317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классов-комплектов</a:t>
            </a:r>
          </a:p>
          <a:p>
            <a:pPr marL="173038" indent="0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7219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98" y="288530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97,4%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63,0%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высшая и первая квалификационная категория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22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3772563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7050066" y="1479082"/>
            <a:ext cx="3576308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Общее  образование</a:t>
            </a:r>
            <a:endParaRPr lang="ru-RU" sz="28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4462034"/>
            <a:ext cx="9138173" cy="2351350"/>
            <a:chOff x="0" y="4462034"/>
            <a:chExt cx="9063501" cy="2207326"/>
          </a:xfrm>
        </p:grpSpPr>
        <p:pic>
          <p:nvPicPr>
            <p:cNvPr id="4098" name="Picture 2" descr="ÐÐ°ÑÑÐ¸Ð½ÐºÐ¸ Ð¿Ð¾ Ð·Ð°Ð¿ÑÐ¾ÑÑ Ð»Ð¸ÑÐµÐ¹ ÑÐ°Ð´ÑÐ¸Ð½Ñ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781" y="4462034"/>
              <a:ext cx="3520720" cy="220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986" y="4462560"/>
              <a:ext cx="3310200" cy="220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ÐÐ°ÑÑÐ¸Ð½ÐºÐ¸ Ð¿Ð¾ Ð·Ð°Ð¿ÑÐ¾ÑÑ 1 ÑÐµÐ½ÑÑÐ±ÑÑ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560"/>
              <a:ext cx="2940898" cy="220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 flipH="1">
            <a:off x="-36512" y="4437112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-36512" y="6813384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4896" y="4096406"/>
            <a:ext cx="9093277" cy="276159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246196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rot="5400000" flipV="1">
            <a:off x="7050066" y="1479082"/>
            <a:ext cx="3576308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Общее  образование</a:t>
            </a:r>
            <a:endParaRPr lang="ru-RU" sz="28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2007" y="980728"/>
            <a:ext cx="8532441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обновление содержания общего образования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конкурентоспособности выпускников общеобразовательных организаций,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рост учителей и привлечение молодых специалистов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96" y="3501008"/>
            <a:ext cx="9144000" cy="59539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2400" y="3501008"/>
            <a:ext cx="8532441" cy="595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ФГОС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"/>
          <p:cNvGrpSpPr/>
          <p:nvPr/>
        </p:nvGrpSpPr>
        <p:grpSpPr>
          <a:xfrm>
            <a:off x="27111" y="3996613"/>
            <a:ext cx="8937377" cy="2681196"/>
            <a:chOff x="502153" y="3792708"/>
            <a:chExt cx="10806788" cy="3286903"/>
          </a:xfrm>
        </p:grpSpPr>
        <p:pic>
          <p:nvPicPr>
            <p:cNvPr id="14" name="Picture 4" descr="C:\Users\User\Desktop\МОЙ ДОКЛАД - 2016\Презентация\Чел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53" y="3803067"/>
              <a:ext cx="3918139" cy="3276544"/>
            </a:xfrm>
            <a:prstGeom prst="rect">
              <a:avLst/>
            </a:prstGeom>
            <a:noFill/>
            <a:effectLst>
              <a:glow rad="63500">
                <a:srgbClr val="6EDCA7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59920" y="5568572"/>
              <a:ext cx="1821351" cy="11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3119</a:t>
              </a:r>
            </a:p>
            <a:p>
              <a:pPr algn="ctr">
                <a:lnSpc>
                  <a:spcPts val="3360"/>
                </a:lnSpc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учащихся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4" descr="C:\Users\User\Desktop\МОЙ ДОКЛАД - 2016\Презентация\Чел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083" y="3803067"/>
              <a:ext cx="3918139" cy="3276544"/>
            </a:xfrm>
            <a:prstGeom prst="rect">
              <a:avLst/>
            </a:prstGeom>
            <a:noFill/>
            <a:effectLst>
              <a:glow rad="63500">
                <a:srgbClr val="6EDCA7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116850" y="5568573"/>
              <a:ext cx="1821351" cy="118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2146</a:t>
              </a:r>
            </a:p>
            <a:p>
              <a:pPr algn="ctr">
                <a:lnSpc>
                  <a:spcPts val="3360"/>
                </a:lnSpc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учащихся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 descr="C:\Users\User\Desktop\МОЙ ДОКЛАД - 2016\Презентация\Чел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802" y="3792708"/>
              <a:ext cx="3918139" cy="3276544"/>
            </a:xfrm>
            <a:prstGeom prst="rect">
              <a:avLst/>
            </a:prstGeom>
            <a:noFill/>
            <a:effectLst>
              <a:glow rad="63500">
                <a:srgbClr val="6EDCA7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348569" y="5558213"/>
              <a:ext cx="1821351" cy="11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</a:p>
            <a:p>
              <a:pPr algn="ctr">
                <a:lnSpc>
                  <a:spcPts val="3360"/>
                </a:lnSpc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учащихся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классы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1146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классы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27384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980728"/>
            <a:ext cx="9144000" cy="216024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2007" y="980728"/>
            <a:ext cx="8532441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Лидирующие профили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социально- экономический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28,0%),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физико-математический (26,6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социально-гуманитарный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(21,1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%).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84984"/>
            <a:ext cx="9144000" cy="122413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2007" y="3284984"/>
            <a:ext cx="8532441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Общий охват профильным обучением –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88,1%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областной показатель –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>
              <a:spcBef>
                <a:spcPct val="20000"/>
              </a:spcBef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Ð°ÑÑÐ¸Ð½ÐºÐ¸ Ð¿Ð¾ Ð·Ð°Ð¿ÑÐ¾ÑÑ Ð¿ÑÐ¾ÑÐ¸Ð»ÑÐ½Ð¾Ðµ Ð¾Ð±ÑÐ°Ð·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88" y="4005064"/>
            <a:ext cx="4000500" cy="2667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6892358" y="1609406"/>
            <a:ext cx="389172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Профильное обучение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65" y="880864"/>
            <a:ext cx="9126435" cy="811433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8567935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Всероссийских проверочных работ</a:t>
            </a:r>
          </a:p>
          <a:p>
            <a:pPr lvl="0" algn="ctr">
              <a:lnSpc>
                <a:spcPts val="28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8197340" y="339920"/>
            <a:ext cx="1317256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cs typeface="Times New Roman" panose="02020603050405020304" pitchFamily="18" charset="0"/>
              </a:rPr>
              <a:t>ВПР-4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7214003"/>
              </p:ext>
            </p:extLst>
          </p:nvPr>
        </p:nvGraphicFramePr>
        <p:xfrm>
          <a:off x="6900" y="1687927"/>
          <a:ext cx="9123970" cy="516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65" y="880864"/>
            <a:ext cx="9126435" cy="811433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8567935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Всероссийских проверочных работ</a:t>
            </a:r>
          </a:p>
          <a:p>
            <a:pPr lvl="0" algn="ctr">
              <a:lnSpc>
                <a:spcPts val="28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8197340" y="339920"/>
            <a:ext cx="1317256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ВПР-5</a:t>
            </a:r>
            <a:endParaRPr lang="ru-RU" sz="28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50254210"/>
              </p:ext>
            </p:extLst>
          </p:nvPr>
        </p:nvGraphicFramePr>
        <p:xfrm>
          <a:off x="6900" y="1687927"/>
          <a:ext cx="9123970" cy="516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08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30676"/>
            <a:ext cx="9138173" cy="69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3" y="931764"/>
            <a:ext cx="9126435" cy="81994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438" y="890330"/>
            <a:ext cx="9144000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государственной итоговой аттестации</a:t>
            </a:r>
          </a:p>
          <a:p>
            <a:pPr algn="ctr">
              <a:lnSpc>
                <a:spcPts val="28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8195212" y="342048"/>
            <a:ext cx="1321512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ГИА-9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26807398"/>
              </p:ext>
            </p:extLst>
          </p:nvPr>
        </p:nvGraphicFramePr>
        <p:xfrm>
          <a:off x="146421" y="1680425"/>
          <a:ext cx="885698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30676"/>
            <a:ext cx="9138173" cy="69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3" y="931764"/>
            <a:ext cx="9126435" cy="81994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438" y="890330"/>
            <a:ext cx="9144000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государственной итоговой аттестации</a:t>
            </a:r>
          </a:p>
          <a:p>
            <a:pPr algn="ctr">
              <a:lnSpc>
                <a:spcPts val="28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8195212" y="342048"/>
            <a:ext cx="1321512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ГИА-11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35974122"/>
              </p:ext>
            </p:extLst>
          </p:nvPr>
        </p:nvGraphicFramePr>
        <p:xfrm>
          <a:off x="146421" y="1680425"/>
          <a:ext cx="885698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43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7" y="838512"/>
            <a:ext cx="9126435" cy="853785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" y="874363"/>
            <a:ext cx="8567935" cy="82644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учащихся</a:t>
            </a:r>
          </a:p>
          <a:p>
            <a:pPr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77" y="1772816"/>
            <a:ext cx="9126435" cy="72008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077" y="2564904"/>
            <a:ext cx="9126435" cy="72008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315" y="1628800"/>
            <a:ext cx="8424936" cy="472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в общей численности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ОУ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0,71%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численности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численности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ОУ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7414162" y="1123098"/>
            <a:ext cx="2883612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Учащиеся с ОВЗ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077" y="3429000"/>
            <a:ext cx="9126435" cy="43204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077" y="3429000"/>
            <a:ext cx="8567935" cy="45140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созданы условия для обучения на дому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077" y="3924848"/>
            <a:ext cx="9126435" cy="81647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077" y="3930848"/>
            <a:ext cx="8567935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созданы условия для обучения в классах для детей с ограниченными возможностями здоровья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315" y="4797152"/>
            <a:ext cx="9126435" cy="45740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315" y="4803151"/>
            <a:ext cx="9011181" cy="45140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созданы условия для инклюзивного образования</a:t>
            </a:r>
          </a:p>
        </p:txBody>
      </p:sp>
      <p:pic>
        <p:nvPicPr>
          <p:cNvPr id="6146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/>
          <a:stretch/>
        </p:blipFill>
        <p:spPr bwMode="auto">
          <a:xfrm>
            <a:off x="5827" y="5254558"/>
            <a:ext cx="9140352" cy="16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802094" y="1735166"/>
            <a:ext cx="4107748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Достижения   учащихся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05" y="980728"/>
            <a:ext cx="8529031" cy="151216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631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муниципального этапа олимпиады,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призеров муниципального этапа олимпиады </a:t>
            </a: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104" y="2492896"/>
            <a:ext cx="8510423" cy="151216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регионального этапа олимпиады, из них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призеров регионального этапа олимпиады 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04" y="5805264"/>
            <a:ext cx="9105095" cy="104836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удостоены медали «За особые успехи в учении»</a:t>
            </a:r>
          </a:p>
          <a:p>
            <a:pPr algn="just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104" y="4005064"/>
            <a:ext cx="9044612" cy="165618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соискателей областной премии за выдающиеся способности в области образования, искусства и спорта, из них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обладатели премии Правительства Курганской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Й ДОКЛАД - 2016\Презентация\Инфраструк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4" y="-24085"/>
            <a:ext cx="918051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584" y="794425"/>
            <a:ext cx="8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образования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Шадринска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340768"/>
            <a:ext cx="9270341" cy="4706290"/>
            <a:chOff x="34605" y="692696"/>
            <a:chExt cx="9270341" cy="4706290"/>
          </a:xfrm>
        </p:grpSpPr>
        <p:pic>
          <p:nvPicPr>
            <p:cNvPr id="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" y="1340768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" y="2132856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54670" y="140584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670" y="1559900"/>
              <a:ext cx="8189330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дошкольных образовательных организаций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" y="2940983"/>
              <a:ext cx="920065" cy="9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64042" y="222191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4670" y="2363979"/>
              <a:ext cx="8189330" cy="4698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общеобразовательных организаций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53538" y="3048445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2998692"/>
              <a:ext cx="818933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организации дополнительного образования</a:t>
              </a:r>
              <a:endParaRPr lang="ru-RU" sz="2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7715" y="692696"/>
              <a:ext cx="8181562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715" y="846751"/>
              <a:ext cx="8189330" cy="469809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38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юридических лиц: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97043" y="4077072"/>
              <a:ext cx="5481770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7043" y="4231127"/>
              <a:ext cx="526574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14886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обучающихся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06205" y="4787113"/>
              <a:ext cx="5481770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6205" y="4941168"/>
              <a:ext cx="526574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1118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педагогов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с одним вырезанным углом 15"/>
          <p:cNvSpPr/>
          <p:nvPr/>
        </p:nvSpPr>
        <p:spPr>
          <a:xfrm rot="5400000" flipV="1">
            <a:off x="7423732" y="1116820"/>
            <a:ext cx="2864471" cy="576064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Инфраструктура</a:t>
            </a:r>
            <a:endParaRPr lang="ru-RU" sz="2800" b="1" dirty="0"/>
          </a:p>
        </p:txBody>
      </p:sp>
      <p:pic>
        <p:nvPicPr>
          <p:cNvPr id="1028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25144"/>
            <a:ext cx="648072" cy="648072"/>
          </a:xfrm>
          <a:prstGeom prst="rect">
            <a:avLst/>
          </a:prstGeom>
          <a:noFill/>
        </p:spPr>
      </p:pic>
      <p:pic>
        <p:nvPicPr>
          <p:cNvPr id="26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45224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33217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9087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7" y="1412776"/>
            <a:ext cx="9001000" cy="237626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1542404"/>
            <a:ext cx="8513861" cy="204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10 общеобразовательных организациях осуществляется в 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</a:p>
          <a:p>
            <a:pPr marL="514350" indent="-514350" algn="l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износа зданий и сооружений, инженерных сетей муниципальных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514350" indent="-514350" algn="l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 обучающихся в муниципальных общеобразовательных организациях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7" y="4005064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497" y="400506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017" y="4509120"/>
            <a:ext cx="9072983" cy="100811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школы на 1100 мест.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2 смены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-99392"/>
            <a:ext cx="781050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ÐÐ°ÑÑÐ¸Ð½ÐºÐ¸ Ð¿Ð¾ Ð·Ð°Ð¿ÑÐ¾ÑÑ ÑÐºÐ¾Ð»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21" y="4589952"/>
            <a:ext cx="3871876" cy="21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3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5157192"/>
            <a:ext cx="9144000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310" y="1052736"/>
            <a:ext cx="9126435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903" y="2186920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3658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обучающихся, из них: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5589240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6021288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-30210" y="1052736"/>
            <a:ext cx="8424936" cy="1224136"/>
          </a:xfrm>
        </p:spPr>
        <p:txBody>
          <a:bodyPr>
            <a:normAutofit fontScale="62500" lnSpcReduction="20000"/>
          </a:bodyPr>
          <a:lstStyle/>
          <a:p>
            <a:pPr marL="173038" indent="0">
              <a:buNone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детей,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их них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бюджетных учреждения</a:t>
            </a:r>
          </a:p>
          <a:p>
            <a:pPr marL="173038" indent="0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10367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работников: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69,0%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89,6%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высшая и первая квалификационная категория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22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" y="5517232"/>
            <a:ext cx="605010" cy="6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 flipH="1">
            <a:off x="-36512" y="6813384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2744416"/>
            <a:ext cx="8676456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1124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обучающихся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ДДиЮ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«РИТМ»</a:t>
            </a:r>
          </a:p>
        </p:txBody>
      </p:sp>
      <p:pic>
        <p:nvPicPr>
          <p:cNvPr id="26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467544" cy="46754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67544" y="3284984"/>
            <a:ext cx="865204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1159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обучающихся СЮТ</a:t>
            </a:r>
          </a:p>
        </p:txBody>
      </p:sp>
      <p:pic>
        <p:nvPicPr>
          <p:cNvPr id="28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7" y="3321496"/>
            <a:ext cx="467544" cy="46754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91951" y="3843104"/>
            <a:ext cx="865204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780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обучающихся СЮН</a:t>
            </a:r>
          </a:p>
        </p:txBody>
      </p:sp>
      <p:pic>
        <p:nvPicPr>
          <p:cNvPr id="30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7" y="3879616"/>
            <a:ext cx="443525" cy="46754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491951" y="4419168"/>
            <a:ext cx="865204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595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обучающихся ДЮСШ</a:t>
            </a:r>
          </a:p>
        </p:txBody>
      </p:sp>
      <p:pic>
        <p:nvPicPr>
          <p:cNvPr id="32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7" y="4401616"/>
            <a:ext cx="467544" cy="467544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8153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26435" cy="244827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007" y="980728"/>
            <a:ext cx="8532441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инфраструктуры дополнительного образования детей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дополнительного образования детей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7931" y="3429000"/>
            <a:ext cx="9126435" cy="100811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79,3 %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занятость детей в муниципальных учреждениях дополнительного образования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542" y="4293096"/>
            <a:ext cx="8213898" cy="2376264"/>
            <a:chOff x="318542" y="4077072"/>
            <a:chExt cx="8213898" cy="2376264"/>
          </a:xfrm>
        </p:grpSpPr>
        <p:pic>
          <p:nvPicPr>
            <p:cNvPr id="2050" name="Picture 2" descr="ÐÐ°ÑÑÐ¸Ð½ÐºÐ¸ Ð¿Ð¾ Ð·Ð°Ð¿ÑÐ¾ÑÑ Ð´Ð¾Ð¿Ð¾Ð»Ð½Ð¸ÑÐµÐ»ÑÐ½Ð¾Ðµ Ð¾Ð±ÑÐ°Ð·Ð¾Ð²Ð°Ð½Ð¸Ðµ"/>
            <p:cNvPicPr>
              <a:picLocks noChangeAspect="1" noChangeArrowheads="1"/>
            </p:cNvPicPr>
            <p:nvPr/>
          </p:nvPicPr>
          <p:blipFill>
            <a:blip r:embed="rId3" cstate="print"/>
            <a:srcRect l="12500"/>
            <a:stretch>
              <a:fillRect/>
            </a:stretch>
          </p:blipFill>
          <p:spPr bwMode="auto">
            <a:xfrm>
              <a:off x="5508104" y="4077072"/>
              <a:ext cx="3024336" cy="2371534"/>
            </a:xfrm>
            <a:prstGeom prst="rect">
              <a:avLst/>
            </a:prstGeom>
            <a:noFill/>
          </p:spPr>
        </p:pic>
        <p:pic>
          <p:nvPicPr>
            <p:cNvPr id="205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542" y="4662635"/>
              <a:ext cx="2381250" cy="1790701"/>
            </a:xfrm>
            <a:prstGeom prst="rect">
              <a:avLst/>
            </a:prstGeom>
            <a:noFill/>
          </p:spPr>
        </p:pic>
        <p:pic>
          <p:nvPicPr>
            <p:cNvPr id="2056" name="Picture 8" descr="ÐÐ°ÑÑÐ¸Ð½ÐºÐ¸ Ð¿Ð¾ Ð·Ð°Ð¿ÑÐ¾ÑÑ Ð´Ð¾Ð¿Ð¾Ð»Ð½Ð¸ÑÐµÐ»ÑÐ½Ð¾Ðµ Ð¾Ð±ÑÐ°Ð·Ð¾Ð²Ð°Ð½Ð¸Ðµ Ð²Ð¾Ð»ÐµÐ¹Ð±Ð¾Ð» ÑÐ°Ð´ÑÐ¸Ð½ÑÐº"/>
            <p:cNvPicPr>
              <a:picLocks noChangeAspect="1" noChangeArrowheads="1"/>
            </p:cNvPicPr>
            <p:nvPr/>
          </p:nvPicPr>
          <p:blipFill>
            <a:blip r:embed="rId5" cstate="print"/>
            <a:srcRect l="13337"/>
            <a:stretch>
              <a:fillRect/>
            </a:stretch>
          </p:blipFill>
          <p:spPr bwMode="auto">
            <a:xfrm>
              <a:off x="2700785" y="4293096"/>
              <a:ext cx="2807319" cy="216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80728"/>
            <a:ext cx="9126435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32856"/>
            <a:ext cx="9126435" cy="302433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007" y="980728"/>
            <a:ext cx="853244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Направленности дополнительного образования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Художественная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32,6 %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Физкультурно-спортивная–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20,7 %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Техническая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18,6 %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Естественнонаучная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17,1 %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Социально-педагогическая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8,2 %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Туристско-краеведческая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2,8 %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  <p:pic>
        <p:nvPicPr>
          <p:cNvPr id="1026" name="Picture 2" descr="ÐÐ°ÑÑÐ¸Ð½ÐºÐ¸ Ð¿Ð¾ Ð·Ð°Ð¿ÑÐ¾ÑÑ Ð´Ð¾Ð¿Ð¾Ð»Ð½Ð¸ÑÐµÐ»ÑÐ½Ð¾Ðµ Ð¾Ð±ÑÐ°Ð·Ð¾Ð²Ð°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525"/>
            <a:ext cx="415290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80728"/>
            <a:ext cx="9126435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26435" cy="309634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007" y="980728"/>
            <a:ext cx="8532441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Направленности дополнительного образования в общеобразовательных организациях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Духовно-нравственная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176 чел.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1266 чел.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Социальная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1224 чел.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Общекультурная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434 чел.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Эколого-туристско-краеведческая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288 чел.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Общеинтеллектульная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832 чел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29200"/>
            <a:ext cx="9143999" cy="16288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5200744"/>
            <a:ext cx="6012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58,5%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занятость детей дополнительным образованием в общеобразовательных организациях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ÐÐ°ÑÑÐ¸Ð½ÐºÐ¸ Ð¿Ð¾ Ð·Ð°Ð¿ÑÐ¾ÑÑ Ð´Ð¾Ð¿Ð¾Ð»Ð½Ð¸ÑÐµÐ»ÑÐ½Ð¾Ðµ Ð¾Ð±ÑÐ°Ð·Ð¾Ð²Ð°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51040"/>
            <a:ext cx="2471743" cy="230696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80728"/>
            <a:ext cx="9126435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26435" cy="252028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007" y="980728"/>
            <a:ext cx="8820473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образования в дошкольных образовательных организациях</a:t>
            </a:r>
          </a:p>
          <a:p>
            <a:pPr marL="268288" lvl="0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23 кружка</a:t>
            </a:r>
          </a:p>
          <a:p>
            <a:pPr marL="268288" lvl="0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36 кружков</a:t>
            </a:r>
          </a:p>
          <a:p>
            <a:pPr marL="268288" lvl="0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Речевое развитие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17 кружков</a:t>
            </a:r>
          </a:p>
          <a:p>
            <a:pPr marL="268288" lvl="0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55 кружков</a:t>
            </a:r>
          </a:p>
          <a:p>
            <a:pPr marL="268288" lvl="0" indent="-2682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Физическое развитие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17 кружков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4797152"/>
            <a:ext cx="9143999" cy="16288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41168"/>
            <a:ext cx="6012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100,0%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занятость детей дополнительным образованием в дошкольных образовательных организациях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86224"/>
            <a:ext cx="2857500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9087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05" y="1412776"/>
            <a:ext cx="8801891" cy="122413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4604" y="1568771"/>
            <a:ext cx="7987773" cy="85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Устаревшая материально-техническая база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 остаточному принципу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квалифицированных кадров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73" y="27089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7223" y="27089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437" y="3284984"/>
            <a:ext cx="8299003" cy="172819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охвата дополнительным образованием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новых современных направлений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Динамичное обновление содержания дополнительного образования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 rot="5400000" flipV="1">
            <a:off x="6221974" y="2307174"/>
            <a:ext cx="523249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Дополнительное  образование</a:t>
            </a:r>
            <a:endParaRPr lang="ru-RU" sz="2800" b="1" dirty="0"/>
          </a:p>
        </p:txBody>
      </p:sp>
      <p:sp>
        <p:nvSpPr>
          <p:cNvPr id="45060" name="AutoShape 4" descr="ÐÐ°ÑÑÐ¸Ð½ÐºÐ¸ Ð¿Ð¾ Ð·Ð°Ð¿ÑÐ¾ÑÑ Ð´Ð¾Ð¿Ð¾Ð»Ð½Ð¸ÑÐµ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ÐÐ°ÑÑÐ¸Ð½ÐºÐ¸ Ð¿Ð¾ Ð·Ð°Ð¿ÑÐ¾ÑÑ Ð´Ð¾Ð¿Ð¾Ð»Ð½Ð¸ÑÐµ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90575"/>
            <a:ext cx="3394348" cy="2267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276872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65" y="1196752"/>
            <a:ext cx="9126435" cy="79208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65" y="3212976"/>
            <a:ext cx="9126435" cy="79208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044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санаторно-курортных организациях и профилакториях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Курганской области оздоровлено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481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ребенок</a:t>
            </a:r>
          </a:p>
          <a:p>
            <a:pPr marL="0" indent="0">
              <a:buNone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МАУ ДЗОЛ «Салют» отдохнуло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1150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лагерях с дневным пребыванием на базе муниципальных общеобразовательных учреждений города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4437112"/>
            <a:ext cx="9144000" cy="2134800"/>
            <a:chOff x="0" y="4723200"/>
            <a:chExt cx="9144000" cy="2134800"/>
          </a:xfrm>
        </p:grpSpPr>
        <p:pic>
          <p:nvPicPr>
            <p:cNvPr id="3074" name="Picture 2" descr="ÐÐ°ÑÑÐ¸Ð½ÐºÐ¸ Ð¿Ð¾ Ð·Ð°Ð¿ÑÐ¾ÑÑ Ð»Ð°Ð³ÐµÑÑ ÑÐ°Ð»ÑÑ ÑÐ°Ð´ÑÐ¸Ð½ÑÐ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5144"/>
              <a:ext cx="3199283" cy="2132856"/>
            </a:xfrm>
            <a:prstGeom prst="rect">
              <a:avLst/>
            </a:prstGeom>
            <a:noFill/>
          </p:spPr>
        </p:pic>
        <p:pic>
          <p:nvPicPr>
            <p:cNvPr id="3076" name="Picture 4" descr="ÐÐ°ÑÑÐ¸Ð½ÐºÐ¸ Ð¿Ð¾ Ð·Ð°Ð¿ÑÐ¾ÑÑ Ð»Ð°Ð³ÐµÑÑ ÑÐ°Ð»ÑÑ ÑÐ°Ð´ÑÐ¸Ð½ÑÐ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8157" y="4723617"/>
              <a:ext cx="2845843" cy="2134383"/>
            </a:xfrm>
            <a:prstGeom prst="rect">
              <a:avLst/>
            </a:prstGeom>
            <a:noFill/>
          </p:spPr>
        </p:pic>
        <p:pic>
          <p:nvPicPr>
            <p:cNvPr id="3078" name="Picture 6" descr="ÐÐ°ÑÑÐ¸Ð½ÐºÐ¸ Ð¿Ð¾ Ð·Ð°Ð¿ÑÐ¾ÑÑ Ð»Ð°Ð³ÐµÑÑ ÑÐ°Ð»ÑÑ ÑÐ°Ð´ÑÐ¸Ð½ÑÐº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4723200"/>
              <a:ext cx="3202199" cy="2134800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257978" y="2271170"/>
            <a:ext cx="516048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Отдых и оздоровление детей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9087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05" y="1412776"/>
            <a:ext cx="8801891" cy="122413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4604" y="1568771"/>
            <a:ext cx="8225828" cy="85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развита материально-техническая база городских оздоровительных лагерей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73" y="2708920"/>
            <a:ext cx="9126435" cy="50405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7223" y="27089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437" y="3284984"/>
            <a:ext cx="8299003" cy="172819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городских оздоровительных лагерей.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новых корпусов в ДЗОЛ «Салют».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AutoShape 4" descr="ÐÐ°ÑÑÐ¸Ð½ÐºÐ¸ Ð¿Ð¾ Ð·Ð°Ð¿ÑÐ¾ÑÑ Ð´Ð¾Ð¿Ð¾Ð»Ð½Ð¸ÑÐµ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ÐÐ°ÑÑÐ¸Ð½ÐºÐ¸ Ð¿Ð¾ Ð·Ð°Ð¿ÑÐ¾ÑÑ Ð´Ð¾Ð¿Ð¾Ð»Ð½Ð¸ÑÐµ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ÐÐ°ÑÑÐ¸Ð½ÐºÐ¸ Ð¿Ð¾ Ð·Ð°Ð¿ÑÐ¾ÑÑ Ð¿ÑÐ¾Ð±Ð»ÐµÐ¼Ð° Ð¾Ð·Ð´Ð¾ÑÐ¾Ð²Ð»ÐµÐ½Ð¸Ðµ Ð´ÐµÑÐµÐ¹ Ð² Ð»ÐµÑÐ½Ð¸Ð¹ Ð¿ÐµÑÐ¸Ð¾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653136"/>
            <a:ext cx="4116853" cy="2073830"/>
          </a:xfrm>
          <a:prstGeom prst="rect">
            <a:avLst/>
          </a:prstGeom>
          <a:noFill/>
        </p:spPr>
      </p:pic>
      <p:pic>
        <p:nvPicPr>
          <p:cNvPr id="47108" name="Picture 4" descr="ÐÐ°ÑÑÐ¸Ð½ÐºÐ¸ Ð¿Ð¾ Ð·Ð°Ð¿ÑÐ¾ÑÑ Ð¿ÑÐ¾Ð±Ð»ÐµÐ¼Ð° Ð¾Ð·Ð´Ð¾ÑÐ¾Ð²Ð»ÐµÐ½Ð¸Ðµ Ð´ÐµÑÐµÐ¹ Ð² Ð»ÐµÑÐ½Ð¸Ð¹ Ð¿ÐµÑÐ¸Ð¾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653136"/>
            <a:ext cx="4564575" cy="2073600"/>
          </a:xfrm>
          <a:prstGeom prst="rect">
            <a:avLst/>
          </a:prstGeom>
          <a:noFill/>
        </p:spPr>
      </p:pic>
      <p:sp>
        <p:nvSpPr>
          <p:cNvPr id="14" name="Прямоугольник с одним вырезанным углом 13"/>
          <p:cNvSpPr/>
          <p:nvPr/>
        </p:nvSpPr>
        <p:spPr>
          <a:xfrm rot="5400000" flipV="1">
            <a:off x="6257978" y="2271170"/>
            <a:ext cx="516048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Отдых и оздоровление детей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567936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государственных гарантий доступности и равных возможностей получения полноценного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доступности и качества предоставляемых образовательных услуг на всех уровнях образования, включая дополнительное образование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условий для организации обучения детей с ограниченными возможностями здоровья, развитие инклюзивного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материально-технической базы и кадрового обеспечения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Ликвидация очередности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от 1,5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Урегулирование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вопроса дефицита школьных мест и ликвидация второй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воспитательного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потенциала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302094" y="1227054"/>
            <a:ext cx="307225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Основные  задачи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1270" y="764704"/>
            <a:ext cx="8363178" cy="483051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годы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9126435" cy="194421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доступное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качественное непрерывное образование в соответствии с индивидуальными запросами, способностями и потребностями каждого жителя города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1879" y="3501008"/>
            <a:ext cx="9082121" cy="720080"/>
            <a:chOff x="61879" y="3861048"/>
            <a:chExt cx="9082121" cy="720080"/>
          </a:xfrm>
        </p:grpSpPr>
        <p:pic>
          <p:nvPicPr>
            <p:cNvPr id="10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9" y="3861048"/>
              <a:ext cx="560025" cy="56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46602" y="3933056"/>
              <a:ext cx="8497398" cy="648072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834" y="3861048"/>
              <a:ext cx="8505166" cy="70788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Повышение	доступности и качества образования всех уровней, а также дополнительного образования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-2" y="2961143"/>
            <a:ext cx="9126435" cy="611873"/>
            <a:chOff x="-2" y="2961143"/>
            <a:chExt cx="9126435" cy="6118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1" y="2961143"/>
              <a:ext cx="9117778" cy="611873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" y="3072068"/>
              <a:ext cx="9126435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100" b="1" dirty="0" smtClean="0">
                  <a:latin typeface="Times New Roman" pitchFamily="18" charset="0"/>
                  <a:cs typeface="Times New Roman" pitchFamily="18" charset="0"/>
                </a:rPr>
                <a:t>Направления деятельности</a:t>
              </a:r>
              <a:endParaRPr lang="ru-RU" sz="3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978058" y="1551090"/>
            <a:ext cx="3720324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Система образования</a:t>
            </a:r>
            <a:endParaRPr lang="ru-RU" sz="28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5496" y="4149080"/>
            <a:ext cx="9154129" cy="560025"/>
            <a:chOff x="35496" y="4509120"/>
            <a:chExt cx="9154129" cy="560025"/>
          </a:xfrm>
        </p:grpSpPr>
        <p:pic>
          <p:nvPicPr>
            <p:cNvPr id="15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09120"/>
              <a:ext cx="560025" cy="56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46602" y="4599518"/>
              <a:ext cx="8497398" cy="360040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4459" y="4509120"/>
              <a:ext cx="850516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Реализация ФГОС образования всех уровней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496" y="4581128"/>
            <a:ext cx="9145016" cy="560025"/>
            <a:chOff x="35496" y="4957207"/>
            <a:chExt cx="9145016" cy="560025"/>
          </a:xfrm>
        </p:grpSpPr>
        <p:pic>
          <p:nvPicPr>
            <p:cNvPr id="20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957207"/>
              <a:ext cx="560025" cy="56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48072" y="5013176"/>
              <a:ext cx="8496000" cy="360040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346" y="4957207"/>
              <a:ext cx="8505166" cy="45140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Развитие воспитательного потенциала образования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496" y="5013176"/>
            <a:ext cx="9108504" cy="1496129"/>
            <a:chOff x="35496" y="5373216"/>
            <a:chExt cx="9108504" cy="149612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11560" y="5373216"/>
              <a:ext cx="8497398" cy="936104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834" y="5373216"/>
              <a:ext cx="8505166" cy="1015663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2400"/>
                </a:lnSpc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Создание условий для организации обучения детей с ограниченными возможностями здоровья, развитие инклюзивного образования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389255"/>
              <a:ext cx="560025" cy="56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" y="6309320"/>
              <a:ext cx="560025" cy="56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611560" y="5949280"/>
            <a:ext cx="8532440" cy="720080"/>
            <a:chOff x="611560" y="5949280"/>
            <a:chExt cx="8532440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12504" y="5949280"/>
              <a:ext cx="8496000" cy="720000"/>
            </a:xfrm>
            <a:prstGeom prst="rect">
              <a:avLst/>
            </a:prstGeom>
            <a:gradFill>
              <a:gsLst>
                <a:gs pos="100000">
                  <a:schemeClr val="bg1">
                    <a:alpha val="55000"/>
                  </a:schemeClr>
                </a:gs>
                <a:gs pos="0">
                  <a:srgbClr val="1A901A">
                    <a:alpha val="42000"/>
                  </a:srgbClr>
                </a:gs>
              </a:gsLst>
              <a:lin ang="108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1560" y="5961474"/>
              <a:ext cx="8532440" cy="707886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Модернизация	материально-технической базы и развитие информационных систем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4.08.2018\Безимени-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1196752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341" y="1292718"/>
            <a:ext cx="8363178" cy="69612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3645024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2852936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01310" y="2060848"/>
            <a:ext cx="8363178" cy="64807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2060848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2341" y="2852934"/>
            <a:ext cx="8363178" cy="648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1310" y="3661063"/>
            <a:ext cx="8363178" cy="648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064" y="1268760"/>
            <a:ext cx="7956376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недостаточное количество мест в дошкольных образовательных организациях с 1 года 6 месяцев до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второй смены в общеобразовательных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материально-технической базы образовательных организаций современным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старение» и гендерный дисбаланс педагогического состава в образовательных организациях.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870046" y="1659102"/>
            <a:ext cx="3936348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Основные  проблемы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1270" y="764704"/>
            <a:ext cx="8363178" cy="483051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6512" y="4560194"/>
            <a:ext cx="9180000" cy="2181173"/>
            <a:chOff x="103612" y="4581128"/>
            <a:chExt cx="8644852" cy="1944216"/>
          </a:xfrm>
        </p:grpSpPr>
        <p:pic>
          <p:nvPicPr>
            <p:cNvPr id="21" name="Picture 2" descr="https://pp.userapi.com/c630123/v630123302/32ae5/nDATnfQWRe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612" y="4581128"/>
              <a:ext cx="3100236" cy="1944216"/>
            </a:xfrm>
            <a:prstGeom prst="rect">
              <a:avLst/>
            </a:prstGeom>
            <a:noFill/>
          </p:spPr>
        </p:pic>
        <p:pic>
          <p:nvPicPr>
            <p:cNvPr id="22" name="Рисунок 21" descr="Кабинет кройки и шитья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2911" y="4581128"/>
              <a:ext cx="2906066" cy="1944000"/>
            </a:xfrm>
            <a:prstGeom prst="rect">
              <a:avLst/>
            </a:prstGeom>
          </p:spPr>
        </p:pic>
        <p:pic>
          <p:nvPicPr>
            <p:cNvPr id="2050" name="Picture 2" descr="ÐÐ°ÑÑÐ¸Ð½ÐºÐ¸ Ð¿Ð¾ Ð·Ð°Ð¿ÑÐ¾ÑÑ Ð´ÐµÑÑÐºÐ¸Ð¹ ÑÐ°Ð´ ÑÐ°Ð´ÑÐ¸Ð½ÑÐ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231" y="4581344"/>
              <a:ext cx="2725233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 flipH="1">
            <a:off x="-36512" y="6741376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-36512" y="4488194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1196752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341" y="1268760"/>
            <a:ext cx="8363178" cy="93610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5245239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1310" y="5245239"/>
            <a:ext cx="8363178" cy="632033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" y="5893311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2341" y="5949280"/>
            <a:ext cx="8363178" cy="432048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3373031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01310" y="2276872"/>
            <a:ext cx="8363178" cy="10801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2276872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2341" y="3420980"/>
            <a:ext cx="8363178" cy="94412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" y="4453151"/>
            <a:ext cx="551179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1310" y="4453151"/>
            <a:ext cx="8363178" cy="776049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79301"/>
            <a:ext cx="7956376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государственных гарантий доступности и равных возможностей получения полноценного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доступности и качества предоставляемых образовательных услуг на всех уровнях образования, включая дополнительное образование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условий для организации обучения детей с ограниченными возможностями здоровья, развитие инклюзивного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материально-технической базы и кадрового обеспечения образовательных организаций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Урегулирование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вопроса дефицита школьных мест и ликвидация второй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воспитательного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потенциала образования</a:t>
            </a:r>
          </a:p>
          <a:p>
            <a:pPr marL="0" indent="0" algn="just">
              <a:lnSpc>
                <a:spcPts val="2400"/>
              </a:lnSpc>
              <a:spcBef>
                <a:spcPts val="120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7302094" y="1227054"/>
            <a:ext cx="307225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Основные  задачи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1270" y="764704"/>
            <a:ext cx="8363178" cy="483051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26435" cy="1656184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2724959"/>
            <a:ext cx="9120609" cy="5220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04" y="3277832"/>
            <a:ext cx="8388424" cy="43920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604" y="3717032"/>
            <a:ext cx="8388424" cy="440067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" y="3157007"/>
            <a:ext cx="560025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" y="3645024"/>
            <a:ext cx="560025" cy="5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32678"/>
            <a:ext cx="8424936" cy="1632226"/>
          </a:xfrm>
        </p:spPr>
        <p:txBody>
          <a:bodyPr>
            <a:normAutofit fontScale="47500" lnSpcReduction="20000"/>
          </a:bodyPr>
          <a:lstStyle/>
          <a:p>
            <a:pPr marL="173038" indent="0">
              <a:buNone/>
            </a:pPr>
            <a: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их них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бюджетных организаций</a:t>
            </a:r>
          </a:p>
          <a:p>
            <a:pPr marL="173038" indent="0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дошкольных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групп</a:t>
            </a:r>
          </a:p>
          <a:p>
            <a:pPr marL="173038" indent="0">
              <a:buNone/>
            </a:pP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4284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воспитанника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ÐÐ°ÑÑÐ¸Ð½ÐºÐ¸ Ð¿Ð¾ Ð·Ð°Ð¿ÑÐ¾ÑÑ ÑÐ°Ð´ÑÐ¸Ð½ÑÐºÐ¸Ðµ Ð´Ð²Ð¾Ñ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437112"/>
            <a:ext cx="9144000" cy="2182681"/>
            <a:chOff x="0" y="4437112"/>
            <a:chExt cx="9108503" cy="2182681"/>
          </a:xfrm>
        </p:grpSpPr>
        <p:pic>
          <p:nvPicPr>
            <p:cNvPr id="19458" name="Picture 2" descr="ÐÐ°ÑÑÐ¸Ð½ÐºÐ¸ Ð¿Ð¾ Ð·Ð°Ð¿ÑÐ¾ÑÑ Ð´ÐµÑÑÐºÐ¸Ðµ ÑÐ°Ð´Ñ ÑÐ°Ð´ÑÐ¸Ð½ÑÐ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6344" y="4437112"/>
              <a:ext cx="3059832" cy="2182681"/>
            </a:xfrm>
            <a:prstGeom prst="rect">
              <a:avLst/>
            </a:prstGeom>
            <a:noFill/>
          </p:spPr>
        </p:pic>
        <p:pic>
          <p:nvPicPr>
            <p:cNvPr id="19470" name="Picture 14" descr="ÐÐ°ÑÑÐ¸Ð½ÐºÐ¸ Ð¿Ð¾ Ð·Ð°Ð¿ÑÐ¾ÑÑ ÑÐ°Ð´ÑÐ¸Ð½ÑÐºÐ¸Ðµ Ð´Ð²Ð¾ÑÐ¸ÐºÐ¸"/>
            <p:cNvPicPr>
              <a:picLocks noChangeAspect="1" noChangeArrowheads="1"/>
            </p:cNvPicPr>
            <p:nvPr/>
          </p:nvPicPr>
          <p:blipFill>
            <a:blip r:embed="rId5" cstate="print"/>
            <a:srcRect l="9847"/>
            <a:stretch>
              <a:fillRect/>
            </a:stretch>
          </p:blipFill>
          <p:spPr bwMode="auto">
            <a:xfrm>
              <a:off x="6156176" y="4437112"/>
              <a:ext cx="2952327" cy="2181600"/>
            </a:xfrm>
            <a:prstGeom prst="rect">
              <a:avLst/>
            </a:prstGeom>
            <a:noFill/>
          </p:spPr>
        </p:pic>
        <p:pic>
          <p:nvPicPr>
            <p:cNvPr id="19472" name="Picture 1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print"/>
            <a:srcRect l="4295"/>
            <a:stretch>
              <a:fillRect/>
            </a:stretch>
          </p:blipFill>
          <p:spPr bwMode="auto">
            <a:xfrm>
              <a:off x="0" y="4437112"/>
              <a:ext cx="3131840" cy="2181600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0" y="4365104"/>
            <a:ext cx="9180000" cy="7200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0" y="6597352"/>
            <a:ext cx="9180512" cy="72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276524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работников:	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88,6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педагогическое образование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303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78,9%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высшая и первая квалификационная категория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908720"/>
            <a:ext cx="9126435" cy="194421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908721"/>
            <a:ext cx="8532440" cy="194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дошкольного образования;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ликвидация очередности;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600" noProof="0" dirty="0" smtClean="0">
                <a:latin typeface="Times New Roman" pitchFamily="18" charset="0"/>
                <a:cs typeface="Times New Roman" pitchFamily="18" charset="0"/>
              </a:rPr>
              <a:t>создание современной развивающей предметно-пространственной среды.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65" y="3861048"/>
            <a:ext cx="9126435" cy="2880320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65" y="2924944"/>
            <a:ext cx="9126435" cy="86409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2852936"/>
            <a:ext cx="8532440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Очередность (от 1 года до 3 лет) на  01.09.2018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чел.,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 них желающих пойти в детский сад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384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32471"/>
              </p:ext>
            </p:extLst>
          </p:nvPr>
        </p:nvGraphicFramePr>
        <p:xfrm>
          <a:off x="269776" y="3975728"/>
          <a:ext cx="7992887" cy="2484120"/>
        </p:xfrm>
        <a:graphic>
          <a:graphicData uri="http://schemas.openxmlformats.org/drawingml/2006/table">
            <a:tbl>
              <a:tblPr firstRow="1" firstCol="1">
                <a:tableStyleId>{5A111915-BE36-4E01-A7E5-04B1672EAD32}</a:tableStyleId>
              </a:tblPr>
              <a:tblGrid>
                <a:gridCol w="4157833"/>
                <a:gridCol w="1917527"/>
                <a:gridCol w="1917527"/>
              </a:tblGrid>
              <a:tr h="889323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 по охвату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организованными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формами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  <a:endParaRPr lang="ru-RU" sz="2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лет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Шадринск</a:t>
                      </a:r>
                      <a:endParaRPr lang="ru-RU" sz="2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26 %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Курган</a:t>
                      </a:r>
                      <a:endParaRPr lang="ru-RU" sz="2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11 %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980728"/>
            <a:ext cx="9126435" cy="45121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27" y="908720"/>
            <a:ext cx="3758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 ОВЗ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6503" y="1437270"/>
            <a:ext cx="9126435" cy="4295986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7504" y="1437270"/>
            <a:ext cx="8424936" cy="47280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численности детей с ограниченными возможностями здоровья в общей численности воспитанников дошкольных образовательных организаций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6,61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посещает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6,95%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речи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5,66%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1,01%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0,28%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0457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МОЙ ДОКЛАД - 2016\Презентация\стра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80728"/>
            <a:ext cx="9126435" cy="45121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27" y="908720"/>
            <a:ext cx="457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детей-инвалидов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503" y="1437270"/>
            <a:ext cx="9126435" cy="4440002"/>
          </a:xfrm>
          <a:prstGeom prst="rect">
            <a:avLst/>
          </a:prstGeom>
          <a:gradFill>
            <a:gsLst>
              <a:gs pos="100000">
                <a:schemeClr val="bg1">
                  <a:alpha val="55000"/>
                </a:schemeClr>
              </a:gs>
              <a:gs pos="0">
                <a:srgbClr val="1A901A">
                  <a:alpha val="42000"/>
                </a:srgbClr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1437270"/>
            <a:ext cx="8424936" cy="472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численности детей-инвалидов в общей численности воспитанников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0,87%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0,43%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детей-инвалидов созданы необходимые условия в группах компенсирующей направленности,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 тяжелыми нарушениями речи посещает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0,43%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0,05%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созданы условия в группах оздоровительной направленности,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комбинированной направленности посещает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0,16%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5400000" flipV="1">
            <a:off x="6582014" y="1947134"/>
            <a:ext cx="4512412" cy="611560"/>
          </a:xfrm>
          <a:prstGeom prst="snip1Rect">
            <a:avLst/>
          </a:prstGeom>
          <a:solidFill>
            <a:srgbClr val="1A901A"/>
          </a:solidFill>
          <a:ln>
            <a:solidFill>
              <a:srgbClr val="1A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Дошкольное образование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6977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986</Words>
  <Application>Microsoft Office PowerPoint</Application>
  <PresentationFormat>Экран (4:3)</PresentationFormat>
  <Paragraphs>218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Проблема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cp:lastPrinted>2018-08-23T21:33:34Z</cp:lastPrinted>
  <dcterms:created xsi:type="dcterms:W3CDTF">2018-08-22T08:10:32Z</dcterms:created>
  <dcterms:modified xsi:type="dcterms:W3CDTF">2018-09-11T19:12:16Z</dcterms:modified>
</cp:coreProperties>
</file>